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Economica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Economica-regular.fntdata"/><Relationship Id="rId23" Type="http://schemas.openxmlformats.org/officeDocument/2006/relationships/slide" Target="slides/slide18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font" Target="fonts/Economica-italic.fntdata"/><Relationship Id="rId25" Type="http://schemas.openxmlformats.org/officeDocument/2006/relationships/font" Target="fonts/Economica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Economic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C107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C107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2" name="Shape 12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pic>
        <p:nvPicPr>
          <p:cNvPr id="14" name="Shape 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774" y="4298450"/>
            <a:ext cx="811220" cy="568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16000"/>
            </a:lvl1pPr>
            <a:lvl2pPr lvl="1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2744012" y="756700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E57F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57" name="Shape 57"/>
          <p:cNvSpPr/>
          <p:nvPr/>
        </p:nvSpPr>
        <p:spPr>
          <a:xfrm rot="10800000">
            <a:off x="5318350" y="32667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rgbClr val="FFE57F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58" name="Shape 58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pic>
        <p:nvPicPr>
          <p:cNvPr id="60" name="Shape 6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774" y="4298450"/>
            <a:ext cx="811220" cy="5688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5" name="Shape 65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66" name="Shape 66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74" name="Shape 74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86" name="Shape 86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Shape 87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1pPr>
            <a:lvl2pPr lvl="1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2pPr>
            <a:lvl3pPr lvl="2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3pPr>
            <a:lvl4pPr lvl="3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4pPr>
            <a:lvl5pPr lvl="4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5pPr>
            <a:lvl6pPr lvl="5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6pPr>
            <a:lvl7pPr lvl="6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7pPr>
            <a:lvl8pPr lvl="7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8pPr>
            <a:lvl9pPr lvl="8" rt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16000"/>
            </a:lvl1pPr>
            <a:lvl2pPr lvl="1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lt2"/>
              </a:buClr>
              <a:buSzPct val="100000"/>
              <a:defRPr sz="16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 flipH="1">
            <a:off x="7595937" y="4602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9" name="Shape 19"/>
          <p:cNvSpPr/>
          <p:nvPr/>
        </p:nvSpPr>
        <p:spPr>
          <a:xfrm flipH="1" rot="10800000">
            <a:off x="466425" y="35583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20" name="Shape 20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9399"/>
            <a:ext cx="2808000" cy="2784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FFE57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rgbClr val="FFE08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769000"/>
            <a:ext cx="4045200" cy="1574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1pPr>
            <a:lvl2pPr lvl="1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2pPr>
            <a:lvl3pPr lvl="2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3pPr>
            <a:lvl4pPr lvl="3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4pPr>
            <a:lvl5pPr lvl="4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5pPr>
            <a:lvl6pPr lvl="5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6pPr>
            <a:lvl7pPr lvl="6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7pPr>
            <a:lvl8pPr lvl="7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8pPr>
            <a:lvl9pPr lvl="8">
              <a:spcBef>
                <a:spcPts val="0"/>
              </a:spcBef>
              <a:buClr>
                <a:srgbClr val="4527A0"/>
              </a:buClr>
              <a:defRPr>
                <a:solidFill>
                  <a:srgbClr val="4527A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51C7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SzPct val="100000"/>
              <a:buFont typeface="Open Sans"/>
              <a:defRPr sz="1800"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Shape 8"/>
          <p:cNvSpPr txBox="1"/>
          <p:nvPr/>
        </p:nvSpPr>
        <p:spPr>
          <a:xfrm>
            <a:off x="8223300" y="4756500"/>
            <a:ext cx="920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rPr>
              <a:t>#OMGROBOTS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351C75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rtl="0">
              <a:spcBef>
                <a:spcPts val="0"/>
              </a:spcBef>
              <a:buClr>
                <a:srgbClr val="FFC400"/>
              </a:buClr>
              <a:buSzPct val="100000"/>
              <a:buFont typeface="Economica"/>
              <a:buNone/>
              <a:defRPr sz="4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SzPct val="100000"/>
              <a:buFont typeface="Open Sans"/>
              <a:defRPr sz="1800"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E57F"/>
              </a:buClr>
              <a:buFont typeface="Open Sans"/>
              <a:defRPr>
                <a:solidFill>
                  <a:srgbClr val="FFE57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54" name="Shape 54"/>
          <p:cNvSpPr txBox="1"/>
          <p:nvPr/>
        </p:nvSpPr>
        <p:spPr>
          <a:xfrm>
            <a:off x="8223300" y="4756500"/>
            <a:ext cx="920700" cy="38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rgbClr val="FFC400"/>
                </a:solidFill>
                <a:latin typeface="Economica"/>
                <a:ea typeface="Economica"/>
                <a:cs typeface="Economica"/>
                <a:sym typeface="Economica"/>
              </a:rPr>
              <a:t>#OMGROBOTS</a:t>
            </a: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8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Relationship Id="rId4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png"/><Relationship Id="rId4" Type="http://schemas.openxmlformats.org/officeDocument/2006/relationships/image" Target="../media/image01.png"/><Relationship Id="rId5" Type="http://schemas.openxmlformats.org/officeDocument/2006/relationships/image" Target="../media/image0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6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ctrTitle"/>
          </p:nvPr>
        </p:nvSpPr>
        <p:spPr>
          <a:xfrm>
            <a:off x="2906600" y="1525705"/>
            <a:ext cx="3054600" cy="15371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CAD Trainings </a:t>
            </a:r>
          </a:p>
        </p:txBody>
      </p:sp>
      <p:sp>
        <p:nvSpPr>
          <p:cNvPr id="102" name="Shape 10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LEGOOO!!!!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Designing Step 2 - Creating Parts</a:t>
            </a:r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311700" y="1225225"/>
            <a:ext cx="4232400" cy="3454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Manipulator split into several components for manufacturing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Easier to Machine, Allows for Parallelism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Requires more time to assemble 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Greater the parts, lower the strength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Designing Step 3 - Assembling Parts</a:t>
            </a:r>
          </a:p>
        </p:txBody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311700" y="1225225"/>
            <a:ext cx="42588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</a:pPr>
            <a:r>
              <a:rPr lang="en"/>
              <a:t>Individual Parts are put together in one file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Gives accurate overview of mechanism as a whole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Allows for error detection, interference, and some preliminary testing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Mass properties</a:t>
            </a:r>
          </a:p>
          <a:p>
            <a:pPr indent="-228600" lvl="0" marL="457200" rtl="0">
              <a:spcBef>
                <a:spcPts val="0"/>
              </a:spcBef>
            </a:pPr>
            <a:r>
              <a:rPr lang="en"/>
              <a:t>Robot split into subassemblies, usually by manipulator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Goals for this training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You should learn to use the basics of solidworks</a:t>
            </a:r>
          </a:p>
          <a:p>
            <a:pPr indent="-342900" lvl="1" marL="914400" rtl="0">
              <a:spcBef>
                <a:spcPts val="0"/>
              </a:spcBef>
              <a:buSzPct val="100000"/>
              <a:buChar char="-"/>
            </a:pPr>
            <a:r>
              <a:rPr lang="en" sz="1800"/>
              <a:t>Basic Parts (2x1)</a:t>
            </a:r>
          </a:p>
          <a:p>
            <a:pPr indent="-342900" lvl="1" marL="914400" rtl="0">
              <a:spcBef>
                <a:spcPts val="0"/>
              </a:spcBef>
              <a:buSzPct val="100000"/>
              <a:buChar char="-"/>
            </a:pPr>
            <a:r>
              <a:rPr lang="en" sz="1800"/>
              <a:t>Creating Assemblies</a:t>
            </a:r>
          </a:p>
          <a:p>
            <a:pPr indent="-342900" lvl="1" marL="914400" rtl="0">
              <a:spcBef>
                <a:spcPts val="0"/>
              </a:spcBef>
              <a:buSzPct val="100000"/>
              <a:buChar char="-"/>
            </a:pPr>
            <a:r>
              <a:rPr lang="en" sz="1800"/>
              <a:t>Creating Technical Drawings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7200"/>
              <a:t>Learn 2D sketches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First Project: West Coast Drive</a:t>
            </a: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311700" y="1225225"/>
            <a:ext cx="3139200" cy="2163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Usually 6 wheels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Dropped Center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Gearbox on the inside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Wheels on the outside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Easy to fix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Easy to make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Left and right sides of the robot are driven independently. 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 shaped or rectangular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9254" y="1285177"/>
            <a:ext cx="5394745" cy="377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125" y="0"/>
            <a:ext cx="89617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Parts Needed for this Build</a:t>
            </a:r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311700" y="1225225"/>
            <a:ext cx="42564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2x1 aluminum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3600"/>
          </a:p>
          <a:p>
            <a:pPr lvl="0">
              <a:spcBef>
                <a:spcPts val="0"/>
              </a:spcBef>
              <a:buNone/>
            </a:pPr>
            <a:r>
              <a:rPr lang="en" sz="3600"/>
              <a:t>Gusset plates </a:t>
            </a:r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7650" y="0"/>
            <a:ext cx="3164350" cy="316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6175" y="2623493"/>
            <a:ext cx="3164350" cy="2373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Parts: continued</a:t>
            </a:r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/>
              <a:t>Hex Bearings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t/>
            </a:r>
            <a:endParaRPr sz="3600"/>
          </a:p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/>
              <a:t>Hex Shaft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4" name="Shape 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550" y="0"/>
            <a:ext cx="3069450" cy="296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Shape 20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81309" y="2438159"/>
            <a:ext cx="2593249" cy="259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Parts: Continued Part 2</a:t>
            </a:r>
          </a:p>
        </p:txBody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Colson wheels</a:t>
            </a:r>
          </a:p>
          <a:p>
            <a:pPr indent="-228600" lvl="0" marL="457200">
              <a:spcBef>
                <a:spcPts val="0"/>
              </a:spcBef>
              <a:buChar char="-"/>
            </a:pPr>
            <a:r>
              <a:rPr lang="en"/>
              <a:t>Have good Traction/Grip</a:t>
            </a:r>
          </a:p>
        </p:txBody>
      </p:sp>
      <p:pic>
        <p:nvPicPr>
          <p:cNvPr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8601" y="1225225"/>
            <a:ext cx="4331623" cy="3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Lets Get Started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SzPct val="100000"/>
              <a:buChar char="-"/>
            </a:pPr>
            <a:r>
              <a:rPr lang="en" sz="3000"/>
              <a:t>Get to learn how solidworks works, and understand how to use the tools. </a:t>
            </a:r>
          </a:p>
          <a:p>
            <a:pPr indent="-419100" lvl="0" marL="457200" rtl="0">
              <a:spcBef>
                <a:spcPts val="0"/>
              </a:spcBef>
              <a:buSzPct val="100000"/>
              <a:buChar char="-"/>
            </a:pPr>
            <a:r>
              <a:rPr lang="en" sz="3000"/>
              <a:t>Don’t get Frustrated</a:t>
            </a:r>
          </a:p>
          <a:p>
            <a:pPr indent="-419100" lvl="0" marL="457200" rtl="0">
              <a:spcBef>
                <a:spcPts val="0"/>
              </a:spcBef>
              <a:buSzPct val="100000"/>
              <a:buChar char="-"/>
            </a:pPr>
            <a:r>
              <a:rPr lang="en" sz="3000"/>
              <a:t>Work With your Group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What is CAD and how do we use it?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225225"/>
            <a:ext cx="42942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CAD is computer aided design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Used as the instructions when fabricating and piecing together the robot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Solidworks</a:t>
            </a:r>
          </a:p>
          <a:p>
            <a:pPr indent="-342900" lvl="1" marL="914400" rtl="0">
              <a:spcBef>
                <a:spcPts val="0"/>
              </a:spcBef>
              <a:buSzPct val="100000"/>
              <a:buChar char="-"/>
            </a:pPr>
            <a:r>
              <a:rPr lang="en" sz="1800"/>
              <a:t>Lots of features</a:t>
            </a:r>
          </a:p>
          <a:p>
            <a:pPr indent="-342900" lvl="1" marL="914400" rtl="0">
              <a:spcBef>
                <a:spcPts val="0"/>
              </a:spcBef>
              <a:buSzPct val="100000"/>
              <a:buChar char="-"/>
            </a:pPr>
            <a:r>
              <a:rPr lang="en" sz="1800"/>
              <a:t>Relatively easy to use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age result for solidworks"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724" y="3562400"/>
            <a:ext cx="3305425" cy="145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8224" y="1350275"/>
            <a:ext cx="3772350" cy="24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3 Parts of Solidworks </a:t>
            </a:r>
          </a:p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/>
              <a:t>Part </a:t>
            </a:r>
            <a:r>
              <a:rPr lang="en"/>
              <a:t>- The individual components for creating the robot</a:t>
            </a:r>
          </a:p>
          <a:p>
            <a:pPr indent="-228600" lvl="0" marL="457200" rtl="0">
              <a:spcBef>
                <a:spcPts val="0"/>
              </a:spcBef>
              <a:buChar char="-"/>
            </a:pPr>
            <a:r>
              <a:rPr lang="en"/>
              <a:t>Example: 2x1, gussets, wheels, bearings, etc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/>
              <a:t>Assembly </a:t>
            </a:r>
            <a:r>
              <a:rPr lang="en"/>
              <a:t>- Connecting the various parts together and creating 1 complete structure</a:t>
            </a:r>
          </a:p>
          <a:p>
            <a:pPr lvl="0">
              <a:spcBef>
                <a:spcPts val="0"/>
              </a:spcBef>
              <a:buNone/>
            </a:pPr>
            <a:r>
              <a:rPr b="1" lang="en"/>
              <a:t>Drawings </a:t>
            </a:r>
            <a:r>
              <a:rPr lang="en"/>
              <a:t>- A 2d sketch with measurements for a machinist to use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Examples of Parts</a:t>
            </a:r>
          </a:p>
        </p:txBody>
      </p:sp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3" y="1147225"/>
            <a:ext cx="1378299" cy="313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Shape 1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6327" y="1246187"/>
            <a:ext cx="2842049" cy="29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5312" y="1246187"/>
            <a:ext cx="3258689" cy="293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Examples of Assemblies</a:t>
            </a:r>
          </a:p>
        </p:txBody>
      </p:sp>
      <p:pic>
        <p:nvPicPr>
          <p:cNvPr id="130" name="Shape 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47500"/>
            <a:ext cx="4776812" cy="2737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2925" y="1347500"/>
            <a:ext cx="3649375" cy="2737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Examples of Drawings</a:t>
            </a:r>
          </a:p>
        </p:txBody>
      </p:sp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6887" y="1245749"/>
            <a:ext cx="4530225" cy="35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274625" y="2603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Designing Step 1 - 2d layout sketching 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0" y="1091625"/>
            <a:ext cx="9243000" cy="2587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457200" lvl="0" marL="457200" rtl="0">
              <a:spcBef>
                <a:spcPts val="0"/>
              </a:spcBef>
              <a:buSzPct val="100000"/>
              <a:buChar char="-"/>
            </a:pPr>
            <a:r>
              <a:rPr lang="en" sz="3600"/>
              <a:t>Used to figure out the initial geometries after prototyping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-"/>
            </a:pPr>
            <a:r>
              <a:rPr lang="en" sz="3600"/>
              <a:t>MUST layout before starting to 3d design a complicated part</a:t>
            </a:r>
          </a:p>
          <a:p>
            <a:pPr indent="-457200" lvl="0" marL="457200" rtl="0">
              <a:spcBef>
                <a:spcPts val="0"/>
              </a:spcBef>
              <a:buSzPct val="100000"/>
              <a:buChar char="-"/>
            </a:pPr>
            <a:r>
              <a:rPr lang="en" sz="3600"/>
              <a:t>Majority of the design happens during this phase of CAD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568"/>
            <a:ext cx="9143998" cy="4761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50268"/>
            <a:ext cx="9143998" cy="3746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